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79" r:id="rId9"/>
    <p:sldId id="262" r:id="rId10"/>
    <p:sldId id="272" r:id="rId11"/>
    <p:sldId id="273" r:id="rId12"/>
    <p:sldId id="274" r:id="rId13"/>
    <p:sldId id="281" r:id="rId14"/>
    <p:sldId id="280" r:id="rId15"/>
    <p:sldId id="270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ED1F7-66F4-40D1-AB76-C18A908470F0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D9149-F150-4A40-B4B6-59A834A35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9149-F150-4A40-B4B6-59A834A35E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0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16824" cy="2952328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Об итогах краевых диагностических работ обучающихся основной </a:t>
            </a:r>
            <a:r>
              <a:rPr lang="ru-RU" dirty="0" smtClean="0"/>
              <a:t>школы в 2018-2019 уч.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406640" cy="1032520"/>
          </a:xfrm>
        </p:spPr>
        <p:txBody>
          <a:bodyPr/>
          <a:lstStyle/>
          <a:p>
            <a:pPr algn="r"/>
            <a:r>
              <a:rPr lang="ru-RU" dirty="0" smtClean="0"/>
              <a:t>Полежаева Оксана Петровна</a:t>
            </a:r>
          </a:p>
          <a:p>
            <a:pPr algn="r"/>
            <a:r>
              <a:rPr lang="ru-RU" dirty="0" smtClean="0"/>
              <a:t>22.02.2019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80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>
                <a:hlinkClick r:id="rId2" action="ppaction://hlinksldjump"/>
              </a:rPr>
              <a:t>Базовый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/>
              <a:t>Задания базового уровня требуют овладения такими учебно-практическими или учебно-познавательными действиями, которые </a:t>
            </a:r>
            <a:endParaRPr lang="ru-RU" dirty="0" smtClean="0"/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позволяют </a:t>
            </a:r>
            <a:r>
              <a:rPr lang="ru-RU" dirty="0"/>
              <a:t>находить информацию в научно-популярном тексте о естественнонаучном явлении; </a:t>
            </a:r>
            <a:endParaRPr lang="ru-RU" dirty="0" smtClean="0"/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описывать </a:t>
            </a:r>
            <a:r>
              <a:rPr lang="ru-RU" dirty="0"/>
              <a:t>данное явление, опираясь, в том числе и на собственные знания</a:t>
            </a:r>
            <a:r>
              <a:rPr lang="ru-RU" dirty="0" smtClean="0"/>
              <a:t>;</a:t>
            </a:r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различать такие методы научного познания, как наблюдение, эксперимент и моделирование; </a:t>
            </a:r>
            <a:endParaRPr lang="ru-RU" dirty="0" smtClean="0"/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планировать </a:t>
            </a:r>
            <a:r>
              <a:rPr lang="ru-RU" dirty="0"/>
              <a:t>проведение прямых измерений и описывать их </a:t>
            </a:r>
            <a:r>
              <a:rPr lang="ru-RU" dirty="0" smtClean="0"/>
              <a:t>результаты.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1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>
                <a:hlinkClick r:id="rId2" action="ppaction://hlinksldjump"/>
              </a:rPr>
              <a:t>Повышенный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Задания повышенного уровня требует овладения такими действиями, </a:t>
            </a:r>
            <a:r>
              <a:rPr lang="ru-RU" dirty="0" smtClean="0"/>
              <a:t>как</a:t>
            </a:r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объяснение естественнонаучного явления, опираясь на информацию, представленную в научно-популярном тексте, и на собственные знания; </a:t>
            </a:r>
            <a:endParaRPr lang="ru-RU" dirty="0" smtClean="0"/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выбор </a:t>
            </a:r>
            <a:r>
              <a:rPr lang="ru-RU" dirty="0"/>
              <a:t>метода проведения экспериментальной работы, </a:t>
            </a:r>
            <a:r>
              <a:rPr lang="ru-RU" dirty="0" smtClean="0"/>
              <a:t>опираясь </a:t>
            </a:r>
            <a:r>
              <a:rPr lang="ru-RU" dirty="0"/>
              <a:t>на представления об его преимуществах и недостатках; </a:t>
            </a:r>
            <a:endParaRPr lang="ru-RU" dirty="0" smtClean="0"/>
          </a:p>
          <a:p>
            <a:pPr marL="0" indent="354013">
              <a:buFont typeface="Arial" panose="020B0604020202020204" pitchFamily="34" charset="0"/>
              <a:buChar char="•"/>
            </a:pPr>
            <a:r>
              <a:rPr lang="ru-RU" dirty="0" smtClean="0"/>
              <a:t>анализ </a:t>
            </a:r>
            <a:r>
              <a:rPr lang="ru-RU" dirty="0"/>
              <a:t>и применение численных данных для объяснения и прогнозирования естественнонаучного явления.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2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\ИТОГОВАЯ АТТЕСТАЦИЯ\ИТОГОВАЯ АТТЕСТАЦИЯ 2019\Мониторинги\ККР8 естествознание\результаты из ЦОКО с индексом\24_г. Дивногорск_ККР8_2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4136"/>
            <a:ext cx="7776864" cy="6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398919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3174685"/>
            <a:ext cx="549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3389029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4046" y="413233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2422" y="3000047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3411" y="358908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КДР 6 читательская </a:t>
            </a:r>
            <a:r>
              <a:rPr lang="ru-RU" dirty="0" smtClean="0"/>
              <a:t>грамотность группы умений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221560"/>
          </a:xfrm>
        </p:spPr>
        <p:txBody>
          <a:bodyPr>
            <a:normAutofit fontScale="77500" lnSpcReduction="20000"/>
          </a:bodyPr>
          <a:lstStyle/>
          <a:p>
            <a:pPr marL="0" indent="35401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1-я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понимание текста, ориентация в тексте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предполагает умение читать, понимая общее содержание, различные тексты (включая учебные), находить и извлекать информацию, представленную в них в явном виде;</a:t>
            </a:r>
          </a:p>
          <a:p>
            <a:pPr marL="0" indent="35401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2-я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глубокое и детальное понимание содержания и формы текста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включает умения обобщать и интерпретировать информацию, проверять и формулировать на ее основе утверждения, выводы, работать с данными, представленными в разной форме;</a:t>
            </a:r>
          </a:p>
          <a:p>
            <a:pPr marL="0" indent="354013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3-я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информации из текста для различных целей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–включает умение применять информацию, содержащуюся в тексте, для решения различных житейских и учебно-познавательных задач с привлечением или без привлечения собственного опыта.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1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КДР 6 читательская </a:t>
            </a:r>
            <a:r>
              <a:rPr lang="ru-RU" dirty="0" smtClean="0"/>
              <a:t>грамотность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уровни для </a:t>
            </a:r>
            <a:r>
              <a:rPr lang="ru-RU" dirty="0"/>
              <a:t>описания достижений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Autofit/>
          </a:bodyPr>
          <a:lstStyle/>
          <a:p>
            <a:pPr marL="0" indent="354013"/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(для обучения в основной школе) – выполнено 5 и менее заданий работы (задание считается выполненным, если получен хотя бы 1 балл);</a:t>
            </a:r>
          </a:p>
          <a:p>
            <a:pPr marL="0" indent="354013"/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выполнено менее половины заданий 1-й и 2-й групп умений;</a:t>
            </a:r>
          </a:p>
          <a:p>
            <a:pPr marL="0" indent="354013"/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выполнена половина или более половины заданий 1-й и 2-й групп умений, но не выполнено условие для присвоения повышенного уровня: не набрано 65% от максимального балла за выполнение всей работы;</a:t>
            </a:r>
          </a:p>
          <a:p>
            <a:pPr marL="0" indent="354013"/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 выполнении двух условий: 1) выполнено более половины заданий 1-й и 2-й групп умений и 2) набрано не менее 65% от максимального балла за выполнение всей работы.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2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КДР 6 читательская грамотность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61804"/>
              </p:ext>
            </p:extLst>
          </p:nvPr>
        </p:nvGraphicFramePr>
        <p:xfrm>
          <a:off x="1259632" y="836711"/>
          <a:ext cx="7704856" cy="5385319"/>
        </p:xfrm>
        <a:graphic>
          <a:graphicData uri="http://schemas.openxmlformats.org/drawingml/2006/table">
            <a:tbl>
              <a:tblPr/>
              <a:tblGrid>
                <a:gridCol w="1052239"/>
                <a:gridCol w="740036"/>
                <a:gridCol w="1468510"/>
                <a:gridCol w="1329753"/>
                <a:gridCol w="1557159"/>
                <a:gridCol w="1557159"/>
              </a:tblGrid>
              <a:tr h="569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12,0%</a:t>
                      </a:r>
                      <a:endParaRPr kumimoji="0"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4,17%</a:t>
                      </a:r>
                      <a:endParaRPr kumimoji="0"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13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1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131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34,48%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30,43%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4,47%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53,44%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14,35%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3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\ИТОГОВАЯ АТТЕСТАЦИЯ\ИТОГОВАЯ АТТЕСТАЦИЯ 2019\Мониторинги\КДР6 ЧГ\Результаты из ЦОКО КДР6 с индексом\24_г. Дивногорск_КДР6_2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92088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29563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7108" y="387637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2646" y="38472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8398" y="22014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980" y="3573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25707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3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ККР7 </a:t>
            </a:r>
            <a:r>
              <a:rPr lang="ru-RU" dirty="0" smtClean="0"/>
              <a:t>математика </a:t>
            </a:r>
            <a:br>
              <a:rPr lang="ru-RU" dirty="0" smtClean="0"/>
            </a:br>
            <a:r>
              <a:rPr lang="ru-RU" dirty="0" smtClean="0"/>
              <a:t>проверяемые умения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328592"/>
          </a:xfrm>
        </p:spPr>
        <p:txBody>
          <a:bodyPr>
            <a:normAutofit fontScale="85000" lnSpcReduction="20000"/>
          </a:bodyPr>
          <a:lstStyle/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вычисления с разными видами чисел (алгоритмическая линия);</a:t>
            </a:r>
          </a:p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записи выражения или форму геометрической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(алгоритмическая линия);</a:t>
            </a:r>
          </a:p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истинность и ложность утверждений о признаках и свойствах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геометрических фигур (исследовательская линия), а также использовать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для умозаключений и формулирования новых утверждений (исследовательская линия);</a:t>
            </a:r>
          </a:p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пространственные отношения при помощи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математических моделей (линия моделирования).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ККР7 </a:t>
            </a:r>
            <a:r>
              <a:rPr lang="ru-RU" dirty="0" smtClean="0"/>
              <a:t>математика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уровни </a:t>
            </a:r>
            <a:r>
              <a:rPr lang="ru-RU" dirty="0"/>
              <a:t>учебных достижений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328592"/>
          </a:xfrm>
        </p:spPr>
        <p:txBody>
          <a:bodyPr>
            <a:normAutofit fontScale="92500" lnSpcReduction="20000"/>
          </a:bodyPr>
          <a:lstStyle/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- тестовый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по работе в целом составляет не менее 40% от максимального балла за контрольную работу либо сумма баллов за решение заданий базового уровня составляет не менее 60% от максимально возможной, но при этом результаты не удовлетворяют требованиям для присвоения повышенного уровня.</a:t>
            </a:r>
          </a:p>
          <a:p>
            <a:pPr marL="0" indent="354013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уровень - тестовый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по работе в целом составляет 50% от максимального балла за контрольную работу и решено не менее чем по одному заданию повышенного уровня по каждому из 4-х умений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273959"/>
              </p:ext>
            </p:extLst>
          </p:nvPr>
        </p:nvGraphicFramePr>
        <p:xfrm>
          <a:off x="1043608" y="476672"/>
          <a:ext cx="7992888" cy="5551714"/>
        </p:xfrm>
        <a:graphic>
          <a:graphicData uri="http://schemas.openxmlformats.org/drawingml/2006/table">
            <a:tbl>
              <a:tblPr/>
              <a:tblGrid>
                <a:gridCol w="1146039"/>
                <a:gridCol w="806005"/>
                <a:gridCol w="1599418"/>
                <a:gridCol w="1448291"/>
                <a:gridCol w="1297166"/>
                <a:gridCol w="1695969"/>
              </a:tblGrid>
              <a:tr h="3965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базового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Базовый_1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Базовый_2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Повышенный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6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6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655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Гимназия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регион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2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hlinkClick r:id="rId3" action="ppaction://hlinksldjump"/>
              </a:rPr>
              <a:t>Базовый_1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3600" dirty="0" smtClean="0"/>
              <a:t>Ученик </a:t>
            </a:r>
            <a:r>
              <a:rPr lang="ru-RU" sz="3600" dirty="0"/>
              <a:t>владеет стандартными предметными действиями, выполнение которых опирается на известные правила, алгоритмы решения</a:t>
            </a:r>
            <a:r>
              <a:rPr lang="ru-RU" dirty="0"/>
              <a:t>					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8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hlinkClick r:id="rId2" action="ppaction://hlinksldjump"/>
              </a:rPr>
              <a:t>Базовый_2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3600" dirty="0" smtClean="0"/>
              <a:t>Ученик </a:t>
            </a:r>
            <a:r>
              <a:rPr lang="ru-RU" sz="3600" dirty="0"/>
              <a:t>уверенно работает по стандартным алгоритмам и начинает осваивать общие способы действия (решает отдельные задания повышенного уровня)</a:t>
            </a:r>
            <a:r>
              <a:rPr lang="ru-RU" dirty="0"/>
              <a:t>	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1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hlinkClick r:id="rId2" action="ppaction://hlinksldjump"/>
              </a:rPr>
              <a:t>Повышенный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18457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sz="3600" dirty="0" smtClean="0"/>
              <a:t>Ученик </a:t>
            </a:r>
            <a:r>
              <a:rPr lang="ru-RU" sz="3600" dirty="0"/>
              <a:t>владеет общими способами действия, способен самостоятельно рассуждать и свободно ориентироваться в предметном материале. Если при этом он выполняет не менее половины заданий повышенного уровня, можно сказать, что он свободно и на высоком уровне владеет предметным содержанием математики 1 -6 класса</a:t>
            </a:r>
            <a:r>
              <a:rPr lang="ru-RU" dirty="0"/>
              <a:t>	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8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ИТОГОВАЯ АТТЕСТАЦИЯ\ИТОГОВАЯ АТТЕСТАЦИЯ 2019\Мониторинги\ККР7 математика\результаты из ЦОКО с индексом\24_г. Дивногорск_ККР7_2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776864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16016" y="3140968"/>
            <a:ext cx="21602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5956" y="3886842"/>
            <a:ext cx="21602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4318544"/>
            <a:ext cx="21602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1362" y="3760828"/>
            <a:ext cx="21602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67386" y="4289495"/>
            <a:ext cx="216024" cy="252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3556229"/>
            <a:ext cx="504056" cy="388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ККР8 естествознание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41651"/>
              </p:ext>
            </p:extLst>
          </p:nvPr>
        </p:nvGraphicFramePr>
        <p:xfrm>
          <a:off x="1043608" y="764699"/>
          <a:ext cx="7848872" cy="5832652"/>
        </p:xfrm>
        <a:graphic>
          <a:graphicData uri="http://schemas.openxmlformats.org/drawingml/2006/table">
            <a:tbl>
              <a:tblPr/>
              <a:tblGrid>
                <a:gridCol w="1313699"/>
                <a:gridCol w="1047150"/>
                <a:gridCol w="1827755"/>
                <a:gridCol w="1846794"/>
                <a:gridCol w="1813474"/>
              </a:tblGrid>
              <a:tr h="4166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Ниже базового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2" action="ppaction://hlinksldjump"/>
                        </a:rPr>
                        <a:t>Базовый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hlinkClick r:id="rId3" action="ppaction://hlinksldjump"/>
                        </a:rPr>
                        <a:t>Повышенный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школа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66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гимназия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31,82%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73,91%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регион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1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2508</TotalTime>
  <Words>993</Words>
  <Application>Microsoft Office PowerPoint</Application>
  <PresentationFormat>Экран (4:3)</PresentationFormat>
  <Paragraphs>271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Об итогах краевых диагностических работ обучающихся основной школы в 2018-2019 уч. году</vt:lpstr>
      <vt:lpstr>ККР7 математика  проверяемые умения</vt:lpstr>
      <vt:lpstr>ККР7 математика  уровни учебных достижений</vt:lpstr>
      <vt:lpstr>Презентация PowerPoint</vt:lpstr>
      <vt:lpstr>Базовый_1</vt:lpstr>
      <vt:lpstr>Базовый_2</vt:lpstr>
      <vt:lpstr>Повышенный</vt:lpstr>
      <vt:lpstr>Презентация PowerPoint</vt:lpstr>
      <vt:lpstr>ККР8 естествознание</vt:lpstr>
      <vt:lpstr>Базовый</vt:lpstr>
      <vt:lpstr>Повышенный</vt:lpstr>
      <vt:lpstr>Презентация PowerPoint</vt:lpstr>
      <vt:lpstr>КДР 6 читательская грамотность группы умений</vt:lpstr>
      <vt:lpstr>КДР 6 читательская грамотность уровни для описания достижений  </vt:lpstr>
      <vt:lpstr>КДР 6 читательская грамотность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Краевые контрольные работы по математике  7 класс</dc:title>
  <dc:creator>Оксана</dc:creator>
  <cp:lastModifiedBy>Полежаева О.П.</cp:lastModifiedBy>
  <cp:revision>56</cp:revision>
  <cp:lastPrinted>2019-02-15T04:56:20Z</cp:lastPrinted>
  <dcterms:created xsi:type="dcterms:W3CDTF">2016-11-24T02:29:47Z</dcterms:created>
  <dcterms:modified xsi:type="dcterms:W3CDTF">2019-02-15T07:52:30Z</dcterms:modified>
</cp:coreProperties>
</file>